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65" r:id="rId4"/>
    <p:sldId id="263" r:id="rId5"/>
    <p:sldId id="258" r:id="rId6"/>
    <p:sldId id="259" r:id="rId7"/>
    <p:sldId id="261" r:id="rId8"/>
    <p:sldId id="262" r:id="rId9"/>
    <p:sldId id="260" r:id="rId10"/>
    <p:sldId id="268" r:id="rId11"/>
    <p:sldId id="266" r:id="rId12"/>
    <p:sldId id="278" r:id="rId13"/>
    <p:sldId id="267" r:id="rId14"/>
    <p:sldId id="272" r:id="rId15"/>
    <p:sldId id="270" r:id="rId16"/>
    <p:sldId id="273" r:id="rId17"/>
    <p:sldId id="269" r:id="rId18"/>
    <p:sldId id="274" r:id="rId19"/>
    <p:sldId id="271" r:id="rId20"/>
    <p:sldId id="275" r:id="rId21"/>
    <p:sldId id="279" r:id="rId22"/>
    <p:sldId id="277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76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4F27-0792-41DA-B521-6E0C2A1928A5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286F-006A-4F7D-88E1-09DB0879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farther you go up, the more</a:t>
            </a:r>
            <a:r>
              <a:rPr lang="en-US" baseline="0" dirty="0" smtClean="0"/>
              <a:t> language they need.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6286F-006A-4F7D-88E1-09DB0879AE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A916F1-2218-466A-8773-B17C813B9EC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3F7182-8F9D-4E77-A7F1-63504FA2C9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Volumes/NO%20NAME/SanDiskSecureAccessV2.0/Wyoming/tu%20y%20tu%20companero.docx" TargetMode="External"/><Relationship Id="rId4" Type="http://schemas.openxmlformats.org/officeDocument/2006/relationships/hyperlink" Target="file://localhost/Volumes/NO%20NAME/SanDiskSecureAccessV2.0/Wyoming/formal%20writing%20practice%20venn.docx" TargetMode="External"/><Relationship Id="rId5" Type="http://schemas.openxmlformats.org/officeDocument/2006/relationships/hyperlink" Target="file://localhost/Volumes/NO%20NAME/SanDiskSecureAccessV2.0/Wyoming/student%20samples%20scaffolding%20essay.pdf" TargetMode="External"/><Relationship Id="rId6" Type="http://schemas.openxmlformats.org/officeDocument/2006/relationships/hyperlink" Target="file://localhost/Volumes/NO%20NAME/SanDiskSecureAccessV2.0/Wyoming/Palabras%20Utiles.do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olumes/NO%20NAME/SanDiskSecureAccessV2.0/Wyoming/useful%20words%20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Volumes/NO%20NAME/SanDiskSecureAccessV2.0/Wyoming/I%20like,%20I%20don't%20like.docx" TargetMode="External"/><Relationship Id="rId4" Type="http://schemas.openxmlformats.org/officeDocument/2006/relationships/hyperlink" Target="file://localhost/Volumes/NO%20NAME/SanDiskSecureAccessV2.0/Wyoming/food%20venn.docx" TargetMode="External"/><Relationship Id="rId5" Type="http://schemas.openxmlformats.org/officeDocument/2006/relationships/hyperlink" Target="file://localhost/Volumes/NO%20NAME/SanDiskSecureAccessV2.0/Wyoming/mini_poster_spanish_final.pdf" TargetMode="External"/><Relationship Id="rId6" Type="http://schemas.openxmlformats.org/officeDocument/2006/relationships/hyperlink" Target="file://localhost/Volumes/NO%20NAME/SanDiskSecureAccessV2.0/Wyoming/piramide%20de%20comida.docx" TargetMode="External"/><Relationship Id="rId7" Type="http://schemas.openxmlformats.org/officeDocument/2006/relationships/hyperlink" Target="file://localhost/Volumes/NO%20NAME/SanDiskSecureAccessV2.0/Wyoming/que%20hay%20en%20su%20plato.docx" TargetMode="External"/><Relationship Id="rId8" Type="http://schemas.openxmlformats.org/officeDocument/2006/relationships/hyperlink" Target="file://localhost/Volumes/NO%20NAME/SanDiskSecureAccessV2.0/Wyoming/1.3.B%20colum%201%20prueba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olumes/NO%20NAME/SanDiskSecureAccessV2.0/Wyoming/La%20comida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Volumes/NO%20NAME/SanDiskSecureAccessV2.0/Wyoming/5%20actividades%20escolares.pdf" TargetMode="External"/><Relationship Id="rId4" Type="http://schemas.openxmlformats.org/officeDocument/2006/relationships/hyperlink" Target="file://localhost/Volumes/NO%20NAME/SanDiskSecureAccessV2.0/Wyoming/Los%20bailes.pptx" TargetMode="External"/><Relationship Id="rId5" Type="http://schemas.openxmlformats.org/officeDocument/2006/relationships/hyperlink" Target="file://localhost/Volumes/NO%20NAME/SanDiskSecureAccessV2.0/Wyoming/por%20que%20debo%20hacer%20ejercicio.pdf" TargetMode="External"/><Relationship Id="rId6" Type="http://schemas.openxmlformats.org/officeDocument/2006/relationships/hyperlink" Target="https://www.fitbit.com/es" TargetMode="External"/><Relationship Id="rId7" Type="http://schemas.openxmlformats.org/officeDocument/2006/relationships/hyperlink" Target="http://www.fitbit.com/d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olumes/NO%20NAME/SanDiskSecureAccessV2.0/Wyoming/activdades%20extracuriculares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consultas.com/ejercicio-y-deporte/vida-activa/beneficios-del-ejercicio-fisico-869" TargetMode="External"/><Relationship Id="rId4" Type="http://schemas.openxmlformats.org/officeDocument/2006/relationships/hyperlink" Target="file://localhost/Volumes/NO%20NAME/SanDiskSecureAccessV2.0/Wyoming/campfire%20story%20pre%20writin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e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flaslo.weebly.com/performance-rubrics.html%23.VhUOY-n_T8E" TargetMode="External"/><Relationship Id="rId4" Type="http://schemas.openxmlformats.org/officeDocument/2006/relationships/hyperlink" Target="http://flenj.org/CAPS/rubrics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Topics/Ohios-Learning-Standards/Foreign-Language/World-Languages-Model-Curriculum/World-Languages-Model-Curriculum-Framework/Instructional-Strategies/Scoring-Guidelines-for-World-Languag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Volumes/NO%20NAME/SanDiskSecureAccessV2.0/Wyoming/bajo%20de%20peso%20page%202.pdf" TargetMode="External"/><Relationship Id="rId4" Type="http://schemas.openxmlformats.org/officeDocument/2006/relationships/hyperlink" Target="file://localhost/Volumes/NO%20NAME/SanDiskSecureAccessV2.0/Wyoming/bajo%20de%20peso%20questions.pdf" TargetMode="External"/><Relationship Id="rId5" Type="http://schemas.openxmlformats.org/officeDocument/2006/relationships/hyperlink" Target="https://www.youtube.com/watch?v=nW2-fY5OWII" TargetMode="External"/><Relationship Id="rId6" Type="http://schemas.openxmlformats.org/officeDocument/2006/relationships/hyperlink" Target="file://localhost/Volumes/NO%20NAME/SanDiskSecureAccessV2.0/Wyoming/Cinco%20palabras-1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olumes/NO%20NAME/SanDiskSecureAccessV2.0/Wyoming/bajo%20de%20peso%20page%201%20and%203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flaslo.weebly.com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ohio.gov/Topics/Ohios-Learning-Standards/Foreign-Language/World-Languages-Model-Curriculum/World-Languages-Model-Curriculum-Framewo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alembam@hudson.edu" TargetMode="Externa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laslo.weebly.com/ncssfl-actfl-can-do-statements.html%23.VhUgI-n_T8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3nEP4wmo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WFLTA</a:t>
            </a:r>
            <a:br>
              <a:rPr lang="en-US" dirty="0" smtClean="0"/>
            </a:br>
            <a:r>
              <a:rPr lang="en-US" dirty="0" smtClean="0"/>
              <a:t>Moving from Novice to Advanced</a:t>
            </a:r>
            <a:br>
              <a:rPr lang="en-US" dirty="0" smtClean="0"/>
            </a:br>
            <a:r>
              <a:rPr lang="en-US" dirty="0" smtClean="0"/>
              <a:t>Using Project based </a:t>
            </a: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dirty="0" err="1" smtClean="0">
                <a:solidFill>
                  <a:srgbClr val="000000"/>
                </a:solidFill>
              </a:rPr>
              <a:t>wflta.weebly.com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8 &amp;9 2015</a:t>
            </a:r>
          </a:p>
          <a:p>
            <a:r>
              <a:rPr lang="en-US" dirty="0" smtClean="0"/>
              <a:t>Martha Halemba</a:t>
            </a:r>
          </a:p>
          <a:p>
            <a:r>
              <a:rPr lang="en-US" dirty="0" smtClean="0"/>
              <a:t>peromartha@gmail.com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810000"/>
          </a:xfrm>
        </p:spPr>
        <p:txBody>
          <a:bodyPr>
            <a:noAutofit/>
          </a:bodyPr>
          <a:lstStyle/>
          <a:p>
            <a:r>
              <a:rPr lang="en-US" sz="6000" dirty="0"/>
              <a:t>Topic to spiral: 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How </a:t>
            </a:r>
            <a:r>
              <a:rPr lang="en-US" sz="6000" dirty="0"/>
              <a:t>do we stay healthy and how can we help the world stay healthy?</a:t>
            </a:r>
          </a:p>
        </p:txBody>
      </p:sp>
    </p:spTree>
    <p:extLst>
      <p:ext uri="{BB962C8B-B14F-4D97-AF65-F5344CB8AC3E}">
        <p14:creationId xmlns:p14="http://schemas.microsoft.com/office/powerpoint/2010/main" val="26546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give list of connecting </a:t>
            </a:r>
            <a:r>
              <a:rPr lang="en-US" dirty="0" smtClean="0"/>
              <a:t>words</a:t>
            </a:r>
          </a:p>
          <a:p>
            <a:pPr lvl="2"/>
            <a:r>
              <a:rPr lang="en-US" dirty="0" smtClean="0"/>
              <a:t>novice-minimal</a:t>
            </a:r>
          </a:p>
          <a:p>
            <a:pPr lvl="2"/>
            <a:r>
              <a:rPr lang="en-US" dirty="0" smtClean="0"/>
              <a:t>intermediate-more</a:t>
            </a:r>
          </a:p>
          <a:p>
            <a:pPr lvl="2"/>
            <a:r>
              <a:rPr lang="en-US" dirty="0" smtClean="0">
                <a:hlinkClick r:id="rId2" action="ppaction://hlinkfile"/>
              </a:rPr>
              <a:t>advanced-even more and ideas to keep on hand</a:t>
            </a:r>
            <a:endParaRPr lang="en-US" dirty="0"/>
          </a:p>
          <a:p>
            <a:pPr lvl="1"/>
            <a:r>
              <a:rPr lang="en-US" dirty="0"/>
              <a:t>scaffold written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>
                <a:hlinkClick r:id="rId3" action="ppaction://hlinkfile"/>
              </a:rPr>
              <a:t>Use Venn Diagrams</a:t>
            </a:r>
            <a:r>
              <a:rPr lang="en-US" dirty="0" smtClean="0"/>
              <a:t>  </a:t>
            </a:r>
            <a:r>
              <a:rPr lang="en-US" dirty="0" err="1" smtClean="0"/>
              <a:t>tú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endParaRPr lang="en-US" dirty="0" smtClean="0"/>
          </a:p>
          <a:p>
            <a:pPr lvl="2"/>
            <a:r>
              <a:rPr lang="en-US" dirty="0" smtClean="0">
                <a:hlinkClick r:id="rId4" action="ppaction://hlinkfile"/>
              </a:rPr>
              <a:t>Venn upper level</a:t>
            </a:r>
            <a:endParaRPr lang="en-US" dirty="0" smtClean="0"/>
          </a:p>
          <a:p>
            <a:pPr lvl="2"/>
            <a:r>
              <a:rPr lang="en-US" dirty="0" smtClean="0">
                <a:hlinkClick r:id="rId5" action="ppaction://hlinkfile"/>
              </a:rPr>
              <a:t>Use topic sentence ahead of time – student sample</a:t>
            </a:r>
            <a:endParaRPr lang="en-US" dirty="0" smtClean="0"/>
          </a:p>
          <a:p>
            <a:pPr lvl="1"/>
            <a:r>
              <a:rPr lang="en-US" dirty="0"/>
              <a:t>interpersonal-  formative have list of expressions, etc. </a:t>
            </a:r>
            <a:r>
              <a:rPr lang="en-US" dirty="0" smtClean="0"/>
              <a:t>available</a:t>
            </a:r>
          </a:p>
          <a:p>
            <a:pPr lvl="2"/>
            <a:r>
              <a:rPr lang="en-US" dirty="0" smtClean="0">
                <a:hlinkClick r:id="rId6" action="ppaction://hlinkfile"/>
              </a:rPr>
              <a:t>Use a few handy sayings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2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trust Google Translate!</a:t>
            </a:r>
            <a:endParaRPr lang="en-US" dirty="0"/>
          </a:p>
        </p:txBody>
      </p:sp>
      <p:pic>
        <p:nvPicPr>
          <p:cNvPr id="4" name="Content Placeholder 3" descr="http://starecat.com/content/wp-content/uploads/never-trust-google-translate-welcome-potato-pop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 b="18359"/>
          <a:stretch>
            <a:fillRect/>
          </a:stretch>
        </p:blipFill>
        <p:spPr bwMode="auto">
          <a:xfrm>
            <a:off x="838200" y="1600200"/>
            <a:ext cx="77723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Essential questions</a:t>
            </a:r>
          </a:p>
          <a:p>
            <a:pPr lvl="2"/>
            <a:r>
              <a:rPr lang="en-US" dirty="0" smtClean="0"/>
              <a:t>What do you like to eat?</a:t>
            </a:r>
          </a:p>
          <a:p>
            <a:pPr lvl="2"/>
            <a:r>
              <a:rPr lang="en-US" dirty="0" smtClean="0"/>
              <a:t>What is good for you to eat? and bad?</a:t>
            </a:r>
          </a:p>
          <a:p>
            <a:pPr lvl="2"/>
            <a:r>
              <a:rPr lang="en-US" dirty="0" smtClean="0"/>
              <a:t>What does the national “My Plate” suggest you eat?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List the things you might want to teach to help students reach these understanding in your language.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Level 1  Novice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Foods both local and international</a:t>
            </a:r>
          </a:p>
          <a:p>
            <a:r>
              <a:rPr lang="en-US" dirty="0" smtClean="0"/>
              <a:t>Verbs to talk about the foods</a:t>
            </a:r>
          </a:p>
          <a:p>
            <a:r>
              <a:rPr lang="en-US" dirty="0" smtClean="0">
                <a:hlinkClick r:id="rId2" action="ppaction://hlinkfile"/>
              </a:rPr>
              <a:t>Shopping list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I like….   I don’t like….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Food comparisons with classmate 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Mi plato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hlinkClick r:id="rId6" action="ppaction://hlinkfile"/>
              </a:rPr>
              <a:t>pirámide</a:t>
            </a:r>
            <a:endParaRPr lang="en-US" dirty="0" smtClean="0"/>
          </a:p>
          <a:p>
            <a:r>
              <a:rPr lang="en-US" dirty="0" smtClean="0">
                <a:hlinkClick r:id="rId7" action="ppaction://hlinkfile"/>
              </a:rPr>
              <a:t>Questions for mi plato</a:t>
            </a:r>
            <a:endParaRPr lang="en-US" dirty="0" smtClean="0"/>
          </a:p>
          <a:p>
            <a:r>
              <a:rPr lang="en-US" dirty="0" smtClean="0">
                <a:hlinkClick r:id="rId8" action="ppaction://hlinkfile"/>
              </a:rPr>
              <a:t>Example of formative quiz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8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pPr lvl="1"/>
            <a:r>
              <a:rPr lang="en-US" dirty="0" smtClean="0"/>
              <a:t>What exercise would benefit me?</a:t>
            </a:r>
          </a:p>
          <a:p>
            <a:pPr lvl="1"/>
            <a:r>
              <a:rPr lang="en-US" dirty="0" smtClean="0"/>
              <a:t>What options do I have once I am out of school?</a:t>
            </a:r>
          </a:p>
          <a:p>
            <a:pPr lvl="1"/>
            <a:r>
              <a:rPr lang="en-US" dirty="0" smtClean="0"/>
              <a:t>What are some good examples that would help me be a healthy person in life?</a:t>
            </a:r>
          </a:p>
          <a:p>
            <a:pPr lvl="1"/>
            <a:endParaRPr lang="en-US" dirty="0"/>
          </a:p>
          <a:p>
            <a:r>
              <a:rPr lang="en-US" dirty="0" smtClean="0"/>
              <a:t>What would you need to teach?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 Novice     Intermediate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990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6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Activities</a:t>
            </a:r>
            <a:r>
              <a:rPr lang="en-US" dirty="0" smtClean="0"/>
              <a:t>.  </a:t>
            </a:r>
            <a:r>
              <a:rPr lang="en-US" dirty="0" smtClean="0">
                <a:hlinkClick r:id="rId3" action="ppaction://hlinkfile"/>
              </a:rPr>
              <a:t>Activities 2</a:t>
            </a:r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dances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recommendations for activity per day</a:t>
            </a:r>
            <a:endParaRPr lang="en-US" dirty="0" smtClean="0"/>
          </a:p>
          <a:p>
            <a:r>
              <a:rPr lang="en-US" dirty="0" err="1" smtClean="0">
                <a:hlinkClick r:id="rId6"/>
              </a:rPr>
              <a:t>Fitbit</a:t>
            </a:r>
            <a:r>
              <a:rPr lang="en-US" dirty="0" smtClean="0"/>
              <a:t>  (</a:t>
            </a:r>
            <a:r>
              <a:rPr lang="en-US" dirty="0" err="1" smtClean="0"/>
              <a:t>español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hlinkClick r:id="rId7"/>
              </a:rPr>
              <a:t>Fitbit</a:t>
            </a:r>
            <a:r>
              <a:rPr lang="en-US" dirty="0" smtClean="0"/>
              <a:t> (Deutsch)</a:t>
            </a:r>
          </a:p>
          <a:p>
            <a:r>
              <a:rPr lang="en-US" dirty="0" smtClean="0"/>
              <a:t>Recommendations for </a:t>
            </a:r>
            <a:r>
              <a:rPr lang="en-US" dirty="0" smtClean="0"/>
              <a:t>exercise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pPr lvl="1"/>
            <a:r>
              <a:rPr lang="en-US" dirty="0" smtClean="0"/>
              <a:t>How do I feel about my health and those in other countries?</a:t>
            </a:r>
          </a:p>
          <a:p>
            <a:pPr lvl="1"/>
            <a:r>
              <a:rPr lang="en-US" dirty="0" smtClean="0"/>
              <a:t>What can I do if I get sick in another country?</a:t>
            </a:r>
          </a:p>
          <a:p>
            <a:pPr lvl="1"/>
            <a:r>
              <a:rPr lang="en-US" dirty="0" smtClean="0"/>
              <a:t>How can I help people from other countries stay healthy?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would you teach?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  Intermediate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8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World Health Organization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Benefits from exercise</a:t>
            </a:r>
            <a:endParaRPr lang="en-US" dirty="0" smtClean="0"/>
          </a:p>
          <a:p>
            <a:r>
              <a:rPr lang="en-US" dirty="0" smtClean="0"/>
              <a:t>Commands</a:t>
            </a:r>
          </a:p>
          <a:p>
            <a:r>
              <a:rPr lang="en-US" dirty="0" smtClean="0"/>
              <a:t>vocabulary for </a:t>
            </a:r>
            <a:r>
              <a:rPr lang="en-US" dirty="0" smtClean="0"/>
              <a:t>illness</a:t>
            </a:r>
          </a:p>
          <a:p>
            <a:endParaRPr lang="en-US" dirty="0"/>
          </a:p>
          <a:p>
            <a:r>
              <a:rPr lang="en-US" dirty="0" smtClean="0">
                <a:hlinkClick r:id="rId4" action="ppaction://hlinkfile"/>
              </a:rPr>
              <a:t>Campfire stories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pPr lvl="1"/>
            <a:r>
              <a:rPr lang="en-US" dirty="0" smtClean="0"/>
              <a:t>What are some of the health issues that teenagers are struggling with in the United States?</a:t>
            </a:r>
          </a:p>
          <a:p>
            <a:pPr lvl="1"/>
            <a:r>
              <a:rPr lang="en-US" dirty="0" smtClean="0"/>
              <a:t>What are some of the health issues that teenagers are struggling with around the world?</a:t>
            </a:r>
          </a:p>
          <a:p>
            <a:pPr lvl="1"/>
            <a:endParaRPr lang="en-US" dirty="0"/>
          </a:p>
          <a:p>
            <a:r>
              <a:rPr lang="en-US" dirty="0" smtClean="0"/>
              <a:t>What would you teach?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  Intermediate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a level that you are teaching and write the specific goals that you have for them this year.</a:t>
            </a:r>
          </a:p>
          <a:p>
            <a:r>
              <a:rPr lang="en-US" dirty="0" smtClean="0"/>
              <a:t>Do your students have the same goals?</a:t>
            </a:r>
          </a:p>
          <a:p>
            <a:pPr lvl="2"/>
            <a:r>
              <a:rPr lang="en-US" dirty="0" smtClean="0"/>
              <a:t>Most have no idea what an intermediate or advanced looks like</a:t>
            </a:r>
            <a:r>
              <a:rPr lang="en-US" dirty="0"/>
              <a:t>. </a:t>
            </a:r>
            <a:r>
              <a:rPr lang="en-US" dirty="0" smtClean="0"/>
              <a:t>  Minimum </a:t>
            </a:r>
            <a:r>
              <a:rPr lang="en-US" dirty="0"/>
              <a:t>work for a </a:t>
            </a:r>
            <a:r>
              <a:rPr lang="en-US" dirty="0" smtClean="0"/>
              <a:t>grade</a:t>
            </a:r>
          </a:p>
          <a:p>
            <a:pPr lvl="3"/>
            <a:r>
              <a:rPr lang="en-US" dirty="0" smtClean="0">
                <a:hlinkClick r:id="rId2"/>
              </a:rPr>
              <a:t>ODE Rubrics</a:t>
            </a:r>
            <a:endParaRPr lang="en-US" dirty="0" smtClean="0"/>
          </a:p>
          <a:p>
            <a:pPr lvl="3"/>
            <a:r>
              <a:rPr lang="en-US" dirty="0" smtClean="0">
                <a:hlinkClick r:id="rId3"/>
              </a:rPr>
              <a:t>OFLA Rubrics</a:t>
            </a:r>
            <a:endParaRPr lang="en-US" dirty="0" smtClean="0"/>
          </a:p>
          <a:p>
            <a:pPr lvl="3"/>
            <a:r>
              <a:rPr lang="en-US" dirty="0" smtClean="0">
                <a:hlinkClick r:id="rId4"/>
              </a:rPr>
              <a:t>New Jersey Rubrics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eaching Intermediate and 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Skills for researching on the Web</a:t>
            </a:r>
          </a:p>
          <a:p>
            <a:r>
              <a:rPr lang="en-US" dirty="0" smtClean="0"/>
              <a:t>How to make a personal vocabulary list</a:t>
            </a:r>
          </a:p>
          <a:p>
            <a:r>
              <a:rPr lang="en-US" dirty="0" smtClean="0"/>
              <a:t>Provide useful words page</a:t>
            </a:r>
          </a:p>
          <a:p>
            <a:r>
              <a:rPr lang="en-US" dirty="0" smtClean="0"/>
              <a:t>Provide open ended essential questions for study</a:t>
            </a:r>
          </a:p>
          <a:p>
            <a:r>
              <a:rPr lang="en-US" dirty="0" smtClean="0"/>
              <a:t>Incorporating more complex grammar concepts  like </a:t>
            </a:r>
            <a:r>
              <a:rPr lang="en-US" dirty="0" smtClean="0"/>
              <a:t>subjunctive</a:t>
            </a:r>
          </a:p>
          <a:p>
            <a:r>
              <a:rPr lang="en-US" dirty="0" smtClean="0"/>
              <a:t>Articles of interest  </a:t>
            </a:r>
          </a:p>
          <a:p>
            <a:pPr lvl="1"/>
            <a:r>
              <a:rPr lang="en-US" dirty="0" err="1" smtClean="0"/>
              <a:t>Favores</a:t>
            </a:r>
            <a:endParaRPr lang="en-US" dirty="0" smtClean="0"/>
          </a:p>
          <a:p>
            <a:pPr lvl="1"/>
            <a:r>
              <a:rPr lang="en-US" dirty="0" smtClean="0">
                <a:hlinkClick r:id="rId2" action="ppaction://hlinkfile"/>
              </a:rPr>
              <a:t>Bajo de peso 1</a:t>
            </a:r>
            <a:r>
              <a:rPr lang="en-US" dirty="0" smtClean="0"/>
              <a:t>, </a:t>
            </a:r>
            <a:r>
              <a:rPr lang="en-US" dirty="0" smtClean="0">
                <a:hlinkClick r:id="rId3" action="ppaction://hlinkfile"/>
              </a:rPr>
              <a:t>Bajo de peso 2</a:t>
            </a:r>
            <a:r>
              <a:rPr lang="en-US" dirty="0" smtClean="0"/>
              <a:t>, </a:t>
            </a:r>
            <a:r>
              <a:rPr lang="en-US" dirty="0" err="1" smtClean="0">
                <a:hlinkClick r:id="rId4" action="ppaction://hlinkfile"/>
              </a:rPr>
              <a:t>Bajo</a:t>
            </a:r>
            <a:r>
              <a:rPr lang="en-US" dirty="0" smtClean="0">
                <a:hlinkClick r:id="rId4" action="ppaction://hlinkfile"/>
              </a:rPr>
              <a:t> de peso 3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Bullying</a:t>
            </a:r>
            <a:endParaRPr lang="en-US" dirty="0" smtClean="0"/>
          </a:p>
          <a:p>
            <a:r>
              <a:rPr lang="en-US" dirty="0" smtClean="0">
                <a:hlinkClick r:id="rId6" action="ppaction://hlinkpres?slideindex=1&amp;slidetitle="/>
              </a:rPr>
              <a:t>circumlocution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Pick a topic to investigate– must be broad </a:t>
            </a:r>
          </a:p>
          <a:p>
            <a:r>
              <a:rPr lang="en-US" dirty="0" smtClean="0"/>
              <a:t>Use only sources in the target language</a:t>
            </a:r>
          </a:p>
          <a:p>
            <a:pPr lvl="1"/>
            <a:r>
              <a:rPr lang="en-US" dirty="0" smtClean="0"/>
              <a:t>Create own vocabulary learned list</a:t>
            </a:r>
          </a:p>
          <a:p>
            <a:r>
              <a:rPr lang="en-US" dirty="0" smtClean="0"/>
              <a:t>Work with one (or however many you choose to have in a group)</a:t>
            </a:r>
          </a:p>
          <a:p>
            <a:r>
              <a:rPr lang="en-US" dirty="0" smtClean="0"/>
              <a:t>Use advanced grammar with opinions that are backed up </a:t>
            </a:r>
            <a:r>
              <a:rPr lang="en-US" smtClean="0"/>
              <a:t>with information.</a:t>
            </a:r>
            <a:endParaRPr lang="en-US" dirty="0" smtClean="0"/>
          </a:p>
          <a:p>
            <a:r>
              <a:rPr lang="en-US" dirty="0" smtClean="0"/>
              <a:t>Present at the end (examples)</a:t>
            </a:r>
          </a:p>
          <a:p>
            <a:pPr lvl="1"/>
            <a:r>
              <a:rPr lang="en-US" dirty="0" smtClean="0"/>
              <a:t>Debate</a:t>
            </a:r>
          </a:p>
          <a:p>
            <a:pPr lvl="1"/>
            <a:r>
              <a:rPr lang="en-US" dirty="0" smtClean="0"/>
              <a:t>Informational presentation</a:t>
            </a:r>
          </a:p>
          <a:p>
            <a:pPr lvl="1"/>
            <a:r>
              <a:rPr lang="en-US" dirty="0" smtClean="0"/>
              <a:t>Documentary movie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8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partner </a:t>
            </a:r>
          </a:p>
          <a:p>
            <a:pPr lvl="1"/>
            <a:r>
              <a:rPr lang="en-US" dirty="0" smtClean="0"/>
              <a:t>Go from Novice to Intermediate or Intermediate to Advanced</a:t>
            </a:r>
          </a:p>
          <a:p>
            <a:pPr lvl="1"/>
            <a:r>
              <a:rPr lang="en-US" dirty="0" smtClean="0"/>
              <a:t>Note the differences</a:t>
            </a:r>
          </a:p>
          <a:p>
            <a:pPr lvl="1"/>
            <a:r>
              <a:rPr lang="en-US" dirty="0" smtClean="0"/>
              <a:t>Write down some strategies you might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ACTFL Proficiency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Collaborate</a:t>
            </a:r>
            <a:r>
              <a:rPr lang="en-US" dirty="0" smtClean="0"/>
              <a:t>—Share sources and ideas</a:t>
            </a:r>
          </a:p>
          <a:p>
            <a:r>
              <a:rPr lang="en-US" dirty="0" smtClean="0">
                <a:hlinkClick r:id="rId2"/>
              </a:rPr>
              <a:t>Ohio Department of Education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OFLA Weebly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064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02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need a road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Success =</a:t>
            </a:r>
            <a:endParaRPr lang="en-US" dirty="0"/>
          </a:p>
          <a:p>
            <a:pPr lvl="0"/>
            <a:r>
              <a:rPr lang="en-US" b="1" dirty="0"/>
              <a:t>Be engaged</a:t>
            </a:r>
            <a:endParaRPr lang="en-US" dirty="0"/>
          </a:p>
          <a:p>
            <a:pPr lvl="0"/>
            <a:r>
              <a:rPr lang="en-US" b="1" dirty="0"/>
              <a:t>Be responsible for self and peers</a:t>
            </a:r>
            <a:endParaRPr lang="en-US" dirty="0"/>
          </a:p>
          <a:p>
            <a:pPr lvl="0"/>
            <a:r>
              <a:rPr lang="en-US" b="1" dirty="0"/>
              <a:t>Be prepared</a:t>
            </a:r>
            <a:endParaRPr lang="en-US" dirty="0"/>
          </a:p>
          <a:p>
            <a:pPr lvl="0"/>
            <a:r>
              <a:rPr lang="en-US" b="1" dirty="0"/>
              <a:t>Be kind</a:t>
            </a:r>
            <a:endParaRPr lang="en-US" dirty="0"/>
          </a:p>
          <a:p>
            <a:r>
              <a:rPr lang="en-US" b="1" dirty="0" err="1"/>
              <a:t>Español</a:t>
            </a:r>
            <a:r>
              <a:rPr lang="en-US" b="1" dirty="0"/>
              <a:t> 3</a:t>
            </a:r>
            <a:endParaRPr lang="en-US" sz="1100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Señora</a:t>
            </a:r>
            <a:r>
              <a:rPr lang="en-US" dirty="0"/>
              <a:t> </a:t>
            </a:r>
            <a:r>
              <a:rPr lang="en-US" dirty="0" err="1"/>
              <a:t>Halemba</a:t>
            </a:r>
            <a:endParaRPr lang="en-US" dirty="0"/>
          </a:p>
          <a:p>
            <a:r>
              <a:rPr lang="en-US" u="sng" dirty="0">
                <a:hlinkClick r:id="rId3"/>
              </a:rPr>
              <a:t>halembam@hudson.edu</a:t>
            </a:r>
            <a:endParaRPr lang="en-US" dirty="0"/>
          </a:p>
          <a:p>
            <a:r>
              <a:rPr lang="en-US" dirty="0"/>
              <a:t>Proficiency Target</a:t>
            </a:r>
            <a:endParaRPr lang="en-US" sz="1800" dirty="0"/>
          </a:p>
          <a:p>
            <a:r>
              <a:rPr lang="en-US" b="1" dirty="0"/>
              <a:t>Intermediate Low</a:t>
            </a:r>
            <a:endParaRPr lang="en-US" sz="1800" dirty="0"/>
          </a:p>
          <a:p>
            <a:r>
              <a:rPr lang="es-CR" b="1" cap="all" dirty="0">
                <a:effectLst>
                  <a:reflection blurRad="12700" stA="28000" endPos="45000" dist="1003" dir="5400000" sy="-100000" algn="bl"/>
                </a:effectLst>
              </a:rPr>
              <a:t>90% in spanish</a:t>
            </a:r>
            <a:endParaRPr lang="en-US" sz="1600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Language is not perfection.  </a:t>
            </a:r>
            <a:endParaRPr lang="en-US" sz="2800" dirty="0"/>
          </a:p>
          <a:p>
            <a:r>
              <a:rPr lang="en-US" dirty="0"/>
              <a:t>It is spiraled and learned </a:t>
            </a:r>
            <a:endParaRPr lang="en-US" sz="2800" dirty="0"/>
          </a:p>
          <a:p>
            <a:r>
              <a:rPr lang="en-US" dirty="0"/>
              <a:t>                over time.  </a:t>
            </a:r>
            <a:endParaRPr lang="en-US" sz="2800" dirty="0"/>
          </a:p>
          <a:p>
            <a:r>
              <a:rPr lang="en-US" dirty="0"/>
              <a:t>All students can learn Spanish!</a:t>
            </a:r>
            <a:endParaRPr lang="en-US" sz="2800" dirty="0"/>
          </a:p>
          <a:p>
            <a:r>
              <a:rPr lang="en-US" b="1" dirty="0"/>
              <a:t>Assessments</a:t>
            </a:r>
            <a:endParaRPr lang="en-US" sz="2000" dirty="0"/>
          </a:p>
          <a:p>
            <a:r>
              <a:rPr lang="en-US" b="1" dirty="0"/>
              <a:t>Formative</a:t>
            </a:r>
            <a:endParaRPr lang="en-US" dirty="0"/>
          </a:p>
          <a:p>
            <a:pPr lvl="0"/>
            <a:r>
              <a:rPr lang="en-US" dirty="0"/>
              <a:t>interpretive</a:t>
            </a:r>
          </a:p>
          <a:p>
            <a:pPr lvl="0"/>
            <a:r>
              <a:rPr lang="en-US" dirty="0"/>
              <a:t>interpersonal</a:t>
            </a:r>
          </a:p>
          <a:p>
            <a:pPr lvl="0"/>
            <a:r>
              <a:rPr lang="en-US" dirty="0"/>
              <a:t>presentational</a:t>
            </a:r>
          </a:p>
          <a:p>
            <a:r>
              <a:rPr lang="en-US" b="1" dirty="0"/>
              <a:t>Summative </a:t>
            </a:r>
            <a:endParaRPr lang="en-US" dirty="0"/>
          </a:p>
          <a:p>
            <a:pPr lvl="0"/>
            <a:r>
              <a:rPr lang="en-US" dirty="0"/>
              <a:t>Integrated Performance Assessment  (IPA)</a:t>
            </a:r>
          </a:p>
          <a:p>
            <a:pPr lvl="1"/>
            <a:r>
              <a:rPr lang="en-US" sz="2400" dirty="0"/>
              <a:t>interpretive</a:t>
            </a:r>
          </a:p>
          <a:p>
            <a:pPr lvl="1"/>
            <a:r>
              <a:rPr lang="en-US" sz="2400" dirty="0"/>
              <a:t>interpersonal</a:t>
            </a:r>
          </a:p>
          <a:p>
            <a:pPr lvl="1"/>
            <a:r>
              <a:rPr lang="en-US" sz="2400" dirty="0"/>
              <a:t>presentational</a:t>
            </a:r>
          </a:p>
          <a:p>
            <a:pPr lvl="0"/>
            <a:r>
              <a:rPr lang="en-US" dirty="0"/>
              <a:t>vocabulary usage in context</a:t>
            </a:r>
          </a:p>
          <a:p>
            <a:pPr lvl="0"/>
            <a:r>
              <a:rPr lang="en-US" dirty="0"/>
              <a:t>grammar usage in context</a:t>
            </a:r>
          </a:p>
          <a:p>
            <a:pPr lvl="0"/>
            <a:r>
              <a:rPr lang="en-US" dirty="0"/>
              <a:t>grammar usage in context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              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80634"/>
              </p:ext>
            </p:extLst>
          </p:nvPr>
        </p:nvGraphicFramePr>
        <p:xfrm>
          <a:off x="304800" y="308549"/>
          <a:ext cx="8534399" cy="654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9537700" imgH="7315200" progId="Word.Document.12">
                  <p:embed/>
                </p:oleObj>
              </mc:Choice>
              <mc:Fallback>
                <p:oleObj name="Document" r:id="rId4" imgW="9537700" imgH="731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08549"/>
                        <a:ext cx="8534399" cy="654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1466850" cy="266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not linear </a:t>
            </a:r>
            <a:r>
              <a:rPr lang="en-US" dirty="0"/>
              <a:t>learning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They expect </a:t>
            </a:r>
            <a:r>
              <a:rPr lang="en-US" dirty="0"/>
              <a:t>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study-forget-study-forget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continue spiraling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begin advanced in novice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274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8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Self-assess and create goals</a:t>
            </a:r>
            <a:endParaRPr lang="en-US" dirty="0" smtClean="0"/>
          </a:p>
          <a:p>
            <a:r>
              <a:rPr lang="en-US" dirty="0" smtClean="0"/>
              <a:t>Show them what they should be striving for</a:t>
            </a:r>
          </a:p>
          <a:p>
            <a:r>
              <a:rPr lang="en-US" dirty="0" smtClean="0"/>
              <a:t>Push them out of their comfort zones</a:t>
            </a:r>
          </a:p>
          <a:p>
            <a:pPr lvl="1"/>
            <a:r>
              <a:rPr lang="en-US" dirty="0" smtClean="0"/>
              <a:t>If you only stay in the novice or intermediate , they will only stay there</a:t>
            </a:r>
          </a:p>
          <a:p>
            <a:pPr lvl="1"/>
            <a:r>
              <a:rPr lang="en-US" dirty="0"/>
              <a:t>Students do the minimum for a grade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to get students involved and engaged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978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821558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0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With a partner, write what you know about project based learning.</a:t>
            </a:r>
          </a:p>
          <a:p>
            <a:endParaRPr lang="en-US" b="1" dirty="0"/>
          </a:p>
          <a:p>
            <a:r>
              <a:rPr lang="en-US" b="1" dirty="0" smtClean="0">
                <a:hlinkClick r:id="rId2"/>
              </a:rPr>
              <a:t>Project based learning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Project </a:t>
            </a:r>
            <a:r>
              <a:rPr lang="en-US" b="1" dirty="0"/>
              <a:t>Based Learning </a:t>
            </a:r>
            <a:r>
              <a:rPr lang="en-US" dirty="0"/>
              <a:t>is a teaching method in which students gain knowledge and skills by working for an extended period of time to investigate and respond to an engaging and complex question, problem, or challenge.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Institute for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Key Knowledge, Understanding, and Success Skills </a:t>
            </a:r>
          </a:p>
          <a:p>
            <a:r>
              <a:rPr lang="en-US" b="1" dirty="0" smtClean="0"/>
              <a:t>Challenging Problem or Question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Sustained Inquiry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Authenticity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Student Voice &amp; Choice</a:t>
            </a:r>
          </a:p>
          <a:p>
            <a:r>
              <a:rPr lang="en-US" b="1" dirty="0" smtClean="0"/>
              <a:t>Reflection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Critique &amp; Revision</a:t>
            </a:r>
          </a:p>
          <a:p>
            <a:r>
              <a:rPr lang="en-US" b="1" dirty="0" smtClean="0"/>
              <a:t>Public Product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1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small with Integrated Performance Assessments  students aren’t used to choice and grey areas.  Want black and white</a:t>
            </a:r>
          </a:p>
          <a:p>
            <a:endParaRPr lang="en-US" dirty="0" smtClean="0"/>
          </a:p>
          <a:p>
            <a:r>
              <a:rPr lang="en-US" dirty="0" smtClean="0"/>
              <a:t>Move to PBL that is somewhat structured</a:t>
            </a:r>
          </a:p>
          <a:p>
            <a:endParaRPr lang="en-US" dirty="0"/>
          </a:p>
          <a:p>
            <a:r>
              <a:rPr lang="en-US" dirty="0" smtClean="0"/>
              <a:t>Move to PBL that is inquiry based on interest or essential questions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795</TotalTime>
  <Words>697</Words>
  <Application>Microsoft Macintosh PowerPoint</Application>
  <PresentationFormat>On-screen Show (4:3)</PresentationFormat>
  <Paragraphs>181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Waveform</vt:lpstr>
      <vt:lpstr>Document</vt:lpstr>
      <vt:lpstr>WFLTA Moving from Novice to Advanced Using Project based learning wflta.weebly.com</vt:lpstr>
      <vt:lpstr>Reaching Intermediate and advanced</vt:lpstr>
      <vt:lpstr> Students need a road map</vt:lpstr>
      <vt:lpstr>Spiraling</vt:lpstr>
      <vt:lpstr>Strategies to get students involved and engaged </vt:lpstr>
      <vt:lpstr>Project based learning</vt:lpstr>
      <vt:lpstr>Buck Institute for Education</vt:lpstr>
      <vt:lpstr>Essential Elements</vt:lpstr>
      <vt:lpstr>PowerPoint Presentation</vt:lpstr>
      <vt:lpstr>Topic to spiral:   How do we stay healthy and how can we help the world stay healthy?</vt:lpstr>
      <vt:lpstr>For all levels</vt:lpstr>
      <vt:lpstr>Never trust Google Translate!</vt:lpstr>
      <vt:lpstr>Level 1  Novice </vt:lpstr>
      <vt:lpstr>Teach</vt:lpstr>
      <vt:lpstr>Level 2  Novice     Intermediate</vt:lpstr>
      <vt:lpstr>Teach</vt:lpstr>
      <vt:lpstr>Level 3  Intermediate</vt:lpstr>
      <vt:lpstr>Teach</vt:lpstr>
      <vt:lpstr>Level 4  Intermediate</vt:lpstr>
      <vt:lpstr>Teach</vt:lpstr>
      <vt:lpstr>Advanced</vt:lpstr>
      <vt:lpstr>ACTFL Proficiency Guidelines</vt:lpstr>
      <vt:lpstr>Thank you!!</vt:lpstr>
    </vt:vector>
  </TitlesOfParts>
  <Company>Hudson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Wyoming</dc:title>
  <dc:creator>user</dc:creator>
  <cp:lastModifiedBy>Martha Pero</cp:lastModifiedBy>
  <cp:revision>34</cp:revision>
  <cp:lastPrinted>2015-10-07T11:48:24Z</cp:lastPrinted>
  <dcterms:created xsi:type="dcterms:W3CDTF">2015-09-08T13:59:24Z</dcterms:created>
  <dcterms:modified xsi:type="dcterms:W3CDTF">2015-10-07T16:58:39Z</dcterms:modified>
</cp:coreProperties>
</file>